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3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315" r:id="rId4"/>
    <p:sldId id="344" r:id="rId5"/>
    <p:sldId id="304" r:id="rId6"/>
    <p:sldId id="347" r:id="rId7"/>
    <p:sldId id="346" r:id="rId8"/>
    <p:sldId id="345" r:id="rId9"/>
    <p:sldId id="341" r:id="rId10"/>
    <p:sldId id="316" r:id="rId11"/>
    <p:sldId id="339" r:id="rId12"/>
    <p:sldId id="340" r:id="rId13"/>
    <p:sldId id="321" r:id="rId14"/>
    <p:sldId id="286" r:id="rId15"/>
    <p:sldId id="287" r:id="rId16"/>
    <p:sldId id="313" r:id="rId17"/>
    <p:sldId id="314" r:id="rId18"/>
    <p:sldId id="307" r:id="rId19"/>
    <p:sldId id="342" r:id="rId20"/>
    <p:sldId id="349" r:id="rId21"/>
    <p:sldId id="288" r:id="rId22"/>
    <p:sldId id="289" r:id="rId23"/>
    <p:sldId id="291" r:id="rId24"/>
    <p:sldId id="292" r:id="rId25"/>
    <p:sldId id="293" r:id="rId26"/>
    <p:sldId id="309" r:id="rId27"/>
    <p:sldId id="310" r:id="rId28"/>
    <p:sldId id="296" r:id="rId29"/>
    <p:sldId id="299" r:id="rId30"/>
    <p:sldId id="325" r:id="rId31"/>
    <p:sldId id="350" r:id="rId32"/>
    <p:sldId id="326" r:id="rId33"/>
    <p:sldId id="303" r:id="rId34"/>
    <p:sldId id="348" r:id="rId35"/>
    <p:sldId id="35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1E41"/>
    <a:srgbClr val="D2D0B5"/>
    <a:srgbClr val="5C4A26"/>
    <a:srgbClr val="BBBC8A"/>
    <a:srgbClr val="445464"/>
    <a:srgbClr val="CF8B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601" autoAdjust="0"/>
  </p:normalViewPr>
  <p:slideViewPr>
    <p:cSldViewPr snapToGrid="0">
      <p:cViewPr varScale="1">
        <p:scale>
          <a:sx n="101" d="100"/>
          <a:sy n="10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83633-D44F-48D7-83DD-BD8FC2EAC72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E9FEF1-0A5B-4872-823A-015AABA6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4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FEF1-0A5B-4872-823A-015AABA678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68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9FEF1-0A5B-4872-823A-015AABA678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4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714624" y="2051915"/>
            <a:ext cx="9090515" cy="23701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rgbClr val="8B1E41"/>
                </a:solidFill>
                <a:latin typeface="Rubik" panose="02000604000000020004" pitchFamily="2" charset="-79"/>
                <a:cs typeface="Rubik" panose="02000604000000020004" pitchFamily="2" charset="-79"/>
              </a:defRPr>
            </a:lvl1pPr>
          </a:lstStyle>
          <a:p>
            <a:pPr lvl="0"/>
            <a:r>
              <a:rPr lang="en-US" dirty="0" smtClean="0"/>
              <a:t>Welcome</a:t>
            </a:r>
          </a:p>
          <a:p>
            <a:pPr lvl="0"/>
            <a:r>
              <a:rPr lang="en-US" dirty="0" smtClean="0"/>
              <a:t>Begin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7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43200" y="1285875"/>
            <a:ext cx="8599616" cy="489109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SzPct val="160000"/>
              <a:buFontTx/>
              <a:buBlip>
                <a:blip r:embed="rId3"/>
              </a:buBlip>
              <a:defRPr sz="2800">
                <a:solidFill>
                  <a:srgbClr val="5C4A26"/>
                </a:solidFill>
                <a:latin typeface="Rubik Medium" panose="02000604000000020004" pitchFamily="2" charset="-79"/>
                <a:cs typeface="Rubik Medium" panose="02000604000000020004" pitchFamily="2" charset="-79"/>
              </a:defRPr>
            </a:lvl1pPr>
            <a:lvl2pPr marL="914400" indent="-457200">
              <a:lnSpc>
                <a:spcPct val="150000"/>
              </a:lnSpc>
              <a:buClr>
                <a:srgbClr val="8B1E41"/>
              </a:buClr>
              <a:buSzPct val="160000"/>
              <a:defRPr sz="2400">
                <a:solidFill>
                  <a:srgbClr val="5C4A26"/>
                </a:solidFill>
                <a:latin typeface="Rubik Medium" panose="02000604000000020004" pitchFamily="2" charset="-79"/>
                <a:cs typeface="Rubik Medium" panose="02000604000000020004" pitchFamily="2" charset="-79"/>
              </a:defRPr>
            </a:lvl2pPr>
            <a:lvl3pPr marL="1371600" indent="-457200">
              <a:buClr>
                <a:srgbClr val="8B1E41"/>
              </a:buClr>
              <a:buSzPct val="125000"/>
              <a:buFont typeface="Courier New" panose="02070309020205020404" pitchFamily="49" charset="0"/>
              <a:buChar char="o"/>
              <a:defRPr sz="2000">
                <a:solidFill>
                  <a:srgbClr val="5C4A26"/>
                </a:solidFill>
                <a:latin typeface="Rubik Medium" panose="02000604000000020004" pitchFamily="2" charset="-79"/>
                <a:cs typeface="Rubik Medium" panose="02000604000000020004" pitchFamily="2" charset="-79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2000">
                <a:solidFill>
                  <a:srgbClr val="5C4A26"/>
                </a:solidFill>
                <a:latin typeface="Rubik Medium" panose="02000604000000020004" pitchFamily="2" charset="-79"/>
                <a:cs typeface="Rubik Medium" panose="02000604000000020004" pitchFamily="2" charset="-79"/>
              </a:defRPr>
            </a:lvl4pPr>
            <a:lvl5pPr>
              <a:defRPr sz="3000">
                <a:latin typeface="Rubik" panose="02000604000000020004" pitchFamily="2" charset="-79"/>
                <a:cs typeface="Rubik" panose="02000604000000020004" pitchFamily="2" charset="-79"/>
              </a:defRPr>
            </a:lvl5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Click to add text</a:t>
            </a:r>
          </a:p>
          <a:p>
            <a:pPr lvl="2"/>
            <a:r>
              <a:rPr lang="en-US" dirty="0" smtClean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649347" y="588966"/>
            <a:ext cx="7704454" cy="432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CF8B2A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9305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19475" y="2091121"/>
            <a:ext cx="8001000" cy="2852737"/>
          </a:xfrm>
          <a:prstGeom prst="rect">
            <a:avLst/>
          </a:prstGeom>
        </p:spPr>
        <p:txBody>
          <a:bodyPr anchor="t"/>
          <a:lstStyle>
            <a:lvl1pPr>
              <a:defRPr sz="8000" b="1" baseline="0">
                <a:solidFill>
                  <a:srgbClr val="CF8B2A"/>
                </a:solidFill>
                <a:latin typeface="Rubik" panose="02000604000000020004" pitchFamily="2" charset="-79"/>
                <a:cs typeface="Rubik" panose="02000604000000020004" pitchFamily="2" charset="-79"/>
              </a:defRPr>
            </a:lvl1pPr>
          </a:lstStyle>
          <a:p>
            <a:r>
              <a:rPr lang="en-US" dirty="0" err="1" smtClean="0"/>
              <a:t>Verum</a:t>
            </a:r>
            <a:r>
              <a:rPr lang="en-US" dirty="0" smtClean="0"/>
              <a:t> </a:t>
            </a:r>
            <a:r>
              <a:rPr lang="en-US" dirty="0" err="1" smtClean="0"/>
              <a:t>culla</a:t>
            </a:r>
            <a:r>
              <a:rPr lang="en-US" dirty="0" smtClean="0"/>
              <a:t> </a:t>
            </a:r>
            <a:r>
              <a:rPr lang="en-US" dirty="0" err="1" smtClean="0"/>
              <a:t>maio</a:t>
            </a:r>
            <a:r>
              <a:rPr lang="en-US" dirty="0" smtClean="0"/>
              <a:t> </a:t>
            </a:r>
            <a:r>
              <a:rPr lang="en-US" dirty="0" err="1" smtClean="0"/>
              <a:t>blaceat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49346" y="588966"/>
            <a:ext cx="7771129" cy="432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CF8B2A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6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71800" y="1466217"/>
            <a:ext cx="8382000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8B1E41"/>
                </a:solidFill>
                <a:latin typeface="Rubik" panose="02000604000000020004" pitchFamily="2" charset="-79"/>
                <a:cs typeface="Rubik" panose="02000604000000020004" pitchFamily="2" charset="-79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35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8D174-FB14-47D4-A653-B02DB3768BD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2352675" y="2040730"/>
            <a:ext cx="900112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800" dirty="0">
              <a:solidFill>
                <a:srgbClr val="8B1E41"/>
              </a:solidFill>
              <a:latin typeface="Nexa Bold" panose="02000000000000000000" pitchFamily="50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4271" y="579441"/>
            <a:ext cx="9175749" cy="4321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rgbClr val="CF8B2A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8086725" y="5551425"/>
            <a:ext cx="3152775" cy="6351"/>
          </a:xfrm>
          <a:prstGeom prst="line">
            <a:avLst/>
          </a:prstGeom>
          <a:ln w="25400">
            <a:solidFill>
              <a:srgbClr val="5C4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5051425" y="5557776"/>
            <a:ext cx="3035300" cy="0"/>
          </a:xfrm>
          <a:prstGeom prst="line">
            <a:avLst/>
          </a:prstGeom>
          <a:ln w="25400">
            <a:solidFill>
              <a:srgbClr val="5C4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5551425"/>
            <a:ext cx="5062764" cy="6351"/>
          </a:xfrm>
          <a:prstGeom prst="line">
            <a:avLst/>
          </a:prstGeom>
          <a:ln w="25400">
            <a:solidFill>
              <a:srgbClr val="5C4A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2027464" y="1323955"/>
            <a:ext cx="9175749" cy="1259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rgbClr val="8B1E41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6"/>
          </p:nvPr>
        </p:nvSpPr>
        <p:spPr>
          <a:xfrm>
            <a:off x="8086725" y="4102120"/>
            <a:ext cx="3023961" cy="1431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>
                <a:solidFill>
                  <a:srgbClr val="5C4A26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28" name="Text Placeholder 2"/>
          <p:cNvSpPr>
            <a:spLocks noGrp="1"/>
          </p:cNvSpPr>
          <p:nvPr>
            <p:ph type="body" idx="17"/>
          </p:nvPr>
        </p:nvSpPr>
        <p:spPr>
          <a:xfrm>
            <a:off x="5051425" y="4099316"/>
            <a:ext cx="3023961" cy="1431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>
                <a:solidFill>
                  <a:srgbClr val="5C4A26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  <p:sp>
        <p:nvSpPr>
          <p:cNvPr id="29" name="Text Placeholder 2"/>
          <p:cNvSpPr>
            <a:spLocks noGrp="1"/>
          </p:cNvSpPr>
          <p:nvPr>
            <p:ph type="body" idx="13"/>
          </p:nvPr>
        </p:nvSpPr>
        <p:spPr>
          <a:xfrm>
            <a:off x="2027464" y="4101362"/>
            <a:ext cx="3023961" cy="1431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aseline="0">
                <a:solidFill>
                  <a:srgbClr val="5C4A26"/>
                </a:solidFill>
                <a:latin typeface="Nexa Bold" panose="020000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348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8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9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D174-FB14-47D4-A653-B02DB3768BD2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F2E7B-DA5A-49EC-A28F-B8DC1E05C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9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hyperlink" Target="https://www.myfuturecareer.u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7.png"/><Relationship Id="rId4" Type="http://schemas.openxmlformats.org/officeDocument/2006/relationships/hyperlink" Target="mailto:Admissions@stevenscollege.edu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52"/>
    </mc:Choice>
    <mc:Fallback xmlns="">
      <p:transition spd="slow" advTm="38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3672524" y="800101"/>
            <a:ext cx="4343400" cy="6057899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SzPct val="160000"/>
              <a:buFontTx/>
              <a:buBlip>
                <a:blip r:embed="rId4"/>
              </a:buBlip>
              <a:defRPr sz="28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1pPr>
            <a:lvl2pPr marL="914400" indent="-4572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8B1E41"/>
              </a:buClr>
              <a:buSzPct val="160000"/>
              <a:buFont typeface="Arial" panose="020B0604020202020204" pitchFamily="34" charset="0"/>
              <a:buChar char="•"/>
              <a:defRPr sz="24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1E41"/>
              </a:buClr>
              <a:buSzPct val="125000"/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Roboto" panose="02000000000000000000"/>
              <a:cs typeface="Tahoma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61924" y="2009776"/>
            <a:ext cx="8867776" cy="28003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Automotive Technology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Collision Repair Technology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Computer Integrated Machining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Metal Casting Technology and Manufacturing </a:t>
            </a: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Management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Metals </a:t>
            </a: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Fabrication/Welding Technology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Welding Technology</a:t>
            </a:r>
            <a:endParaRPr lang="en-US" sz="1800" b="0" dirty="0">
              <a:solidFill>
                <a:schemeClr val="tx1"/>
              </a:solidFill>
              <a:latin typeface="Roboto" panose="0200000000000000000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Roboto" panose="0200000000000000000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385252" y="1258573"/>
            <a:ext cx="5057776" cy="432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latin typeface="Roboto" panose="02000000000000000000"/>
              </a:rPr>
              <a:t>MAKE</a:t>
            </a:r>
            <a:endParaRPr lang="en-US" sz="3600" dirty="0">
              <a:latin typeface="Roboto" panose="0200000000000000000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8"/>
    </mc:Choice>
    <mc:Fallback xmlns="">
      <p:transition spd="slow" advTm="1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xfrm>
            <a:off x="7844475" y="800101"/>
            <a:ext cx="4238626" cy="5176032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5C4A26"/>
              </a:solidFill>
              <a:latin typeface="Roboto" panose="0200000000000000000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5C4A26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672524" y="800101"/>
            <a:ext cx="4343400" cy="6057899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SzPct val="160000"/>
              <a:buFontTx/>
              <a:buBlip>
                <a:blip r:embed="rId4"/>
              </a:buBlip>
              <a:defRPr sz="28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1pPr>
            <a:lvl2pPr marL="914400" indent="-4572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8B1E41"/>
              </a:buClr>
              <a:buSzPct val="160000"/>
              <a:buFont typeface="Arial" panose="020B0604020202020204" pitchFamily="34" charset="0"/>
              <a:buChar char="•"/>
              <a:defRPr sz="24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1E41"/>
              </a:buClr>
              <a:buSzPct val="125000"/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en-US" sz="1800" dirty="0">
              <a:latin typeface="Roboto" panose="02000000000000000000"/>
              <a:cs typeface="Tahoma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28600" y="2085975"/>
            <a:ext cx="8477250" cy="34861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Cabinetmaking and Wood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Carpentry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Heating, Ventilation, Air Conditioning &amp; Refrigeration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Masonry Construction Tech</a:t>
            </a: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.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Plumbing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Residential Remodeling</a:t>
            </a:r>
          </a:p>
          <a:p>
            <a:pPr>
              <a:lnSpc>
                <a:spcPct val="100000"/>
              </a:lnSpc>
            </a:pPr>
            <a:endParaRPr lang="en-US" sz="18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476375" y="1096648"/>
            <a:ext cx="5057776" cy="432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latin typeface="Roboto" panose="02000000000000000000"/>
              </a:rPr>
              <a:t>BUILD</a:t>
            </a:r>
            <a:endParaRPr lang="en-US" sz="3600" dirty="0">
              <a:latin typeface="Roboto" panose="0200000000000000000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0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40"/>
    </mc:Choice>
    <mc:Fallback xmlns="">
      <p:transition spd="slow" advTm="2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13"/>
          </p:nvPr>
        </p:nvSpPr>
        <p:spPr>
          <a:xfrm>
            <a:off x="7844475" y="800101"/>
            <a:ext cx="4238626" cy="5176032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5C4A26"/>
              </a:solidFill>
              <a:latin typeface="Roboto" panose="0200000000000000000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>
              <a:solidFill>
                <a:srgbClr val="5C4A26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14325" y="1704975"/>
            <a:ext cx="8963025" cy="43814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Architectural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Business </a:t>
            </a: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Administration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Computer &amp; Network Systems Administration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Computer Software Engineering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Electrical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Electronic Engineering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Electro Mechanical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Engineering CAD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Graphic Communications and Printing </a:t>
            </a: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Mechanical Engineering </a:t>
            </a:r>
            <a:r>
              <a:rPr lang="en-US" sz="1800" b="0" dirty="0" smtClean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Roboto" panose="02000000000000000000"/>
                <a:cs typeface="Tahoma" pitchFamily="34" charset="0"/>
              </a:rPr>
              <a:t>Water Environmental Technology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8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8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800" b="0" dirty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800" b="0" dirty="0" smtClean="0">
              <a:solidFill>
                <a:schemeClr val="tx1"/>
              </a:solidFill>
              <a:latin typeface="Roboto" panose="02000000000000000000"/>
              <a:cs typeface="Tahoma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-1219200" y="996637"/>
            <a:ext cx="5057776" cy="4321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0" b="1" kern="1200">
                <a:solidFill>
                  <a:srgbClr val="8B1E4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latin typeface="Roboto" panose="02000000000000000000"/>
              </a:rPr>
              <a:t>CREATE</a:t>
            </a:r>
            <a:endParaRPr lang="en-US" sz="3600" dirty="0">
              <a:latin typeface="Roboto" panose="0200000000000000000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90"/>
    </mc:Choice>
    <mc:Fallback xmlns="">
      <p:transition spd="slow" advTm="63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2684647"/>
            <a:ext cx="10335986" cy="2370138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/>
              </a:rPr>
              <a:t>The Next Step after Thaddeus Stevens College of Technology</a:t>
            </a:r>
            <a:endParaRPr lang="en-US" sz="7200" dirty="0">
              <a:latin typeface="Roboto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8"/>
    </mc:Choice>
    <mc:Fallback xmlns="">
      <p:transition spd="slow" advTm="7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285875"/>
            <a:ext cx="8599616" cy="535346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Roboto"/>
              </a:rPr>
              <a:t>Career</a:t>
            </a:r>
          </a:p>
          <a:p>
            <a:pPr lvl="1"/>
            <a:r>
              <a:rPr lang="en-US" dirty="0" smtClean="0">
                <a:latin typeface="Roboto"/>
              </a:rPr>
              <a:t>2 year time frame</a:t>
            </a:r>
          </a:p>
          <a:p>
            <a:pPr lvl="1"/>
            <a:r>
              <a:rPr lang="en-US" dirty="0" smtClean="0">
                <a:latin typeface="Roboto"/>
              </a:rPr>
              <a:t>Prepared in class</a:t>
            </a:r>
          </a:p>
          <a:p>
            <a:pPr lvl="1"/>
            <a:r>
              <a:rPr lang="en-US" dirty="0" smtClean="0">
                <a:latin typeface="Roboto"/>
              </a:rPr>
              <a:t>Industry connection </a:t>
            </a:r>
          </a:p>
          <a:p>
            <a:pPr marL="457200" lvl="1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Other Institutions</a:t>
            </a:r>
          </a:p>
          <a:p>
            <a:pPr lvl="1"/>
            <a:r>
              <a:rPr lang="en-US" dirty="0" smtClean="0">
                <a:latin typeface="Roboto"/>
              </a:rPr>
              <a:t>Middle States accreditation</a:t>
            </a:r>
          </a:p>
          <a:p>
            <a:pPr lvl="1"/>
            <a:r>
              <a:rPr lang="en-US" dirty="0" smtClean="0">
                <a:latin typeface="Roboto"/>
              </a:rPr>
              <a:t>Articulations</a:t>
            </a:r>
          </a:p>
          <a:p>
            <a:pPr lvl="1"/>
            <a:r>
              <a:rPr lang="en-US" dirty="0" smtClean="0">
                <a:latin typeface="Roboto"/>
              </a:rPr>
              <a:t>Transferring </a:t>
            </a: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7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82"/>
    </mc:Choice>
    <mc:Fallback xmlns="">
      <p:transition spd="slow" advTm="52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96% job placement</a:t>
            </a:r>
          </a:p>
          <a:p>
            <a:pPr lvl="1"/>
            <a:r>
              <a:rPr lang="en-US" dirty="0" smtClean="0">
                <a:latin typeface="Roboto"/>
              </a:rPr>
              <a:t>6.6 jobs/graduate</a:t>
            </a:r>
          </a:p>
          <a:p>
            <a:pPr marL="457200" lvl="1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Yearly career fair</a:t>
            </a:r>
          </a:p>
          <a:p>
            <a:pPr marL="0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Internships</a:t>
            </a:r>
            <a:r>
              <a:rPr lang="en-US" dirty="0">
                <a:latin typeface="Roboto"/>
              </a:rPr>
              <a:t>	</a:t>
            </a:r>
            <a:endParaRPr lang="en-US" dirty="0" smtClean="0">
              <a:latin typeface="Roboto"/>
            </a:endParaRPr>
          </a:p>
          <a:p>
            <a:pPr lvl="1"/>
            <a:r>
              <a:rPr lang="en-US" dirty="0" smtClean="0">
                <a:latin typeface="Roboto"/>
              </a:rPr>
              <a:t>99% paid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Careers after TSCT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6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24"/>
    </mc:Choice>
    <mc:Fallback xmlns="">
      <p:transition spd="slow" advTm="5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Roboto"/>
              </a:rPr>
              <a:t>Construction Division</a:t>
            </a:r>
          </a:p>
          <a:p>
            <a:pPr lvl="1"/>
            <a:r>
              <a:rPr lang="en-US" dirty="0">
                <a:latin typeface="Roboto"/>
              </a:rPr>
              <a:t>327 graduates</a:t>
            </a:r>
          </a:p>
          <a:p>
            <a:pPr lvl="1"/>
            <a:r>
              <a:rPr lang="en-US" dirty="0">
                <a:latin typeface="Roboto"/>
              </a:rPr>
              <a:t>2,014 companies recruiting</a:t>
            </a:r>
          </a:p>
          <a:p>
            <a:pPr lvl="1"/>
            <a:r>
              <a:rPr lang="en-US" dirty="0">
                <a:latin typeface="Roboto"/>
              </a:rPr>
              <a:t>3,297 jobs posted</a:t>
            </a:r>
          </a:p>
          <a:p>
            <a:pPr lvl="1"/>
            <a:r>
              <a:rPr lang="en-US" b="1" u="sng" dirty="0">
                <a:latin typeface="Roboto"/>
              </a:rPr>
              <a:t>10.1 jobs/grads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Careers after TSCT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5"/>
    </mc:Choice>
    <mc:Fallback xmlns="">
      <p:transition spd="slow" advTm="19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Roboto"/>
              </a:rPr>
              <a:t>Manufacturing Division</a:t>
            </a:r>
          </a:p>
          <a:p>
            <a:pPr lvl="1"/>
            <a:r>
              <a:rPr lang="en-US" dirty="0">
                <a:latin typeface="Roboto"/>
              </a:rPr>
              <a:t>407 graduates</a:t>
            </a:r>
          </a:p>
          <a:p>
            <a:pPr lvl="1"/>
            <a:r>
              <a:rPr lang="en-US" dirty="0">
                <a:latin typeface="Roboto"/>
              </a:rPr>
              <a:t>3,774 companies recruiting </a:t>
            </a:r>
          </a:p>
          <a:p>
            <a:pPr lvl="1"/>
            <a:r>
              <a:rPr lang="en-US" dirty="0">
                <a:latin typeface="Roboto"/>
              </a:rPr>
              <a:t>6,173 jobs posted</a:t>
            </a:r>
          </a:p>
          <a:p>
            <a:pPr lvl="1"/>
            <a:r>
              <a:rPr lang="en-US" b="1" u="sng" dirty="0">
                <a:latin typeface="Roboto"/>
              </a:rPr>
              <a:t>15.2 jobs/grad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Careers after TSCT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27"/>
    </mc:Choice>
    <mc:Fallback xmlns="">
      <p:transition spd="slow" advTm="18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285875"/>
            <a:ext cx="8599616" cy="531495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Roboto"/>
              </a:rPr>
              <a:t>Electrical</a:t>
            </a:r>
          </a:p>
          <a:p>
            <a:r>
              <a:rPr lang="en-US" dirty="0" smtClean="0">
                <a:latin typeface="Roboto"/>
              </a:rPr>
              <a:t>Electro-Mechanical</a:t>
            </a:r>
          </a:p>
          <a:p>
            <a:r>
              <a:rPr lang="en-US" dirty="0" smtClean="0">
                <a:latin typeface="Roboto"/>
              </a:rPr>
              <a:t>Engineering CAD</a:t>
            </a:r>
          </a:p>
          <a:p>
            <a:r>
              <a:rPr lang="en-US" dirty="0" smtClean="0">
                <a:latin typeface="Roboto"/>
              </a:rPr>
              <a:t>HVAC-R</a:t>
            </a:r>
          </a:p>
          <a:p>
            <a:r>
              <a:rPr lang="en-US" dirty="0" smtClean="0">
                <a:latin typeface="Roboto"/>
              </a:rPr>
              <a:t>Computer Integrated Machining</a:t>
            </a:r>
          </a:p>
          <a:p>
            <a:r>
              <a:rPr lang="en-US" dirty="0" smtClean="0">
                <a:latin typeface="Roboto"/>
              </a:rPr>
              <a:t>Metals Fabrication and Welding</a:t>
            </a:r>
          </a:p>
          <a:p>
            <a:r>
              <a:rPr lang="en-US" dirty="0" smtClean="0">
                <a:latin typeface="Roboto"/>
              </a:rPr>
              <a:t>Welding</a:t>
            </a: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87422" y="446091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Heavily Recruited Programs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7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74"/>
    </mc:Choice>
    <mc:Fallback xmlns="">
      <p:transition spd="slow" advTm="6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2305050"/>
            <a:ext cx="8599616" cy="2681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Roboto"/>
                <a:hlinkClick r:id="rId4"/>
              </a:rPr>
              <a:t>https://www.myfuturecareer.us/</a:t>
            </a:r>
            <a:endParaRPr lang="en-US" sz="3600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190781" y="503241"/>
            <a:ext cx="7704454" cy="432115"/>
          </a:xfrm>
        </p:spPr>
        <p:txBody>
          <a:bodyPr/>
          <a:lstStyle/>
          <a:p>
            <a:pPr algn="ctr"/>
            <a:r>
              <a:rPr lang="en-US" sz="3600" dirty="0" err="1" smtClean="0"/>
              <a:t>MyFuture</a:t>
            </a:r>
            <a:r>
              <a:rPr lang="en-US" sz="3600" dirty="0" smtClean="0"/>
              <a:t> Career	</a:t>
            </a: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3"/>
    </mc:Choice>
    <mc:Fallback xmlns="">
      <p:transition spd="slow" advTm="1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54356" y="1206361"/>
            <a:ext cx="8599616" cy="5393221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Roboto"/>
              </a:rPr>
              <a:t>1,300 </a:t>
            </a:r>
            <a:r>
              <a:rPr lang="en-US" sz="3600" dirty="0">
                <a:latin typeface="Roboto"/>
              </a:rPr>
              <a:t>students</a:t>
            </a:r>
          </a:p>
          <a:p>
            <a:pPr lvl="1"/>
            <a:r>
              <a:rPr lang="en-US" sz="3200" dirty="0">
                <a:latin typeface="Roboto"/>
              </a:rPr>
              <a:t>50% commuter/50% </a:t>
            </a:r>
            <a:r>
              <a:rPr lang="en-US" sz="3200" dirty="0" smtClean="0">
                <a:latin typeface="Roboto"/>
              </a:rPr>
              <a:t>residential</a:t>
            </a:r>
          </a:p>
          <a:p>
            <a:pPr marL="457200" lvl="1" indent="0">
              <a:buNone/>
            </a:pPr>
            <a:endParaRPr lang="en-US" sz="3200" dirty="0">
              <a:latin typeface="Roboto"/>
            </a:endParaRPr>
          </a:p>
          <a:p>
            <a:r>
              <a:rPr lang="en-US" sz="3600" dirty="0">
                <a:latin typeface="Roboto"/>
              </a:rPr>
              <a:t>4 campus </a:t>
            </a:r>
            <a:r>
              <a:rPr lang="en-US" sz="3600" dirty="0" smtClean="0">
                <a:latin typeface="Roboto"/>
              </a:rPr>
              <a:t>locations</a:t>
            </a:r>
          </a:p>
          <a:p>
            <a:pPr lvl="1"/>
            <a:r>
              <a:rPr lang="en-US" sz="3200" dirty="0" smtClean="0">
                <a:latin typeface="Roboto"/>
              </a:rPr>
              <a:t>Lancaster, PA </a:t>
            </a:r>
            <a:endParaRPr lang="en-US" sz="3200" dirty="0">
              <a:latin typeface="Roboto"/>
            </a:endParaRPr>
          </a:p>
          <a:p>
            <a:endParaRPr lang="en-US" sz="3600" dirty="0">
              <a:latin typeface="Roboto"/>
            </a:endParaRPr>
          </a:p>
          <a:p>
            <a:pPr marL="0" indent="0">
              <a:buNone/>
            </a:pPr>
            <a:endParaRPr lang="en-US" sz="3600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49518" y="449818"/>
            <a:ext cx="7704454" cy="432115"/>
          </a:xfrm>
        </p:spPr>
        <p:txBody>
          <a:bodyPr/>
          <a:lstStyle/>
          <a:p>
            <a:r>
              <a:rPr lang="en-US" sz="4000" dirty="0" smtClean="0"/>
              <a:t>Campus Facts</a:t>
            </a:r>
            <a:endParaRPr lang="en-US" sz="4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04"/>
    </mc:Choice>
    <mc:Fallback xmlns="">
      <p:transition spd="slow" advTm="3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64" y="447262"/>
            <a:ext cx="10422489" cy="5641240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71"/>
    </mc:Choice>
    <mc:Fallback xmlns="">
      <p:transition spd="slow" advTm="7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857251" y="4328390"/>
            <a:ext cx="9090515" cy="2370138"/>
          </a:xfrm>
        </p:spPr>
        <p:txBody>
          <a:bodyPr/>
          <a:lstStyle/>
          <a:p>
            <a:pPr algn="ctr"/>
            <a:r>
              <a:rPr lang="en-US" sz="8800" dirty="0" smtClean="0">
                <a:latin typeface="Roboto"/>
              </a:rPr>
              <a:t>Campus Life</a:t>
            </a:r>
            <a:endParaRPr lang="en-US" sz="8800" dirty="0">
              <a:latin typeface="Roboto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7"/>
    </mc:Choice>
    <mc:Fallback xmlns="">
      <p:transition spd="slow" advTm="1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Roboto"/>
              </a:rPr>
              <a:t>5 intercollegiate sports</a:t>
            </a:r>
          </a:p>
          <a:p>
            <a:pPr lvl="1"/>
            <a:r>
              <a:rPr lang="en-US" sz="2800" dirty="0" smtClean="0">
                <a:latin typeface="Roboto"/>
              </a:rPr>
              <a:t>Football, basketball, cross country, track and field and wrestling</a:t>
            </a:r>
          </a:p>
          <a:p>
            <a:r>
              <a:rPr lang="en-US" sz="3200" dirty="0" smtClean="0">
                <a:latin typeface="Roboto"/>
              </a:rPr>
              <a:t>Over 20 clubs and organizations</a:t>
            </a:r>
          </a:p>
          <a:p>
            <a:pPr lvl="1"/>
            <a:r>
              <a:rPr lang="en-US" sz="2800" dirty="0" smtClean="0">
                <a:latin typeface="Roboto"/>
              </a:rPr>
              <a:t>Boxing club, outdoor club, student congress, Phi Theta Kappa</a:t>
            </a:r>
            <a:endParaRPr lang="en-US" sz="2800" dirty="0">
              <a:latin typeface="Roboto"/>
            </a:endParaRPr>
          </a:p>
          <a:p>
            <a:pPr marL="0" indent="0">
              <a:buNone/>
            </a:pPr>
            <a:endParaRPr lang="en-US" sz="3200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638362" y="515465"/>
            <a:ext cx="7704454" cy="432115"/>
          </a:xfrm>
        </p:spPr>
        <p:txBody>
          <a:bodyPr/>
          <a:lstStyle/>
          <a:p>
            <a:r>
              <a:rPr lang="en-US" sz="4000" dirty="0" smtClean="0"/>
              <a:t>Athletics and Clubs</a:t>
            </a:r>
            <a:endParaRPr lang="en-US" sz="4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68"/>
    </mc:Choice>
    <mc:Fallback xmlns="">
      <p:transition spd="slow" advTm="24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50% resident students</a:t>
            </a:r>
          </a:p>
          <a:p>
            <a:pPr lvl="1"/>
            <a:r>
              <a:rPr lang="en-US" dirty="0" smtClean="0">
                <a:latin typeface="Roboto"/>
              </a:rPr>
              <a:t>Housing available –</a:t>
            </a:r>
          </a:p>
          <a:p>
            <a:pPr lvl="2"/>
            <a:r>
              <a:rPr lang="en-US" dirty="0" smtClean="0">
                <a:latin typeface="Roboto"/>
              </a:rPr>
              <a:t>Main Campus</a:t>
            </a:r>
          </a:p>
          <a:p>
            <a:pPr lvl="2"/>
            <a:r>
              <a:rPr lang="en-US" dirty="0" smtClean="0">
                <a:latin typeface="Roboto"/>
              </a:rPr>
              <a:t>On Orange</a:t>
            </a:r>
          </a:p>
          <a:p>
            <a:pPr marL="914400" lvl="2" indent="0">
              <a:buNone/>
            </a:pP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638362" y="449819"/>
            <a:ext cx="7704454" cy="432115"/>
          </a:xfrm>
        </p:spPr>
        <p:txBody>
          <a:bodyPr/>
          <a:lstStyle/>
          <a:p>
            <a:r>
              <a:rPr lang="en-US" sz="4000" dirty="0" smtClean="0"/>
              <a:t>On Campus Housing	</a:t>
            </a:r>
            <a:endParaRPr lang="en-US" sz="4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3" y="3571952"/>
            <a:ext cx="4982826" cy="3008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08" y="3571953"/>
            <a:ext cx="4332892" cy="30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3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7"/>
    </mc:Choice>
    <mc:Fallback xmlns="">
      <p:transition spd="slow" advTm="2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838201" y="3575915"/>
            <a:ext cx="9090515" cy="2370138"/>
          </a:xfrm>
        </p:spPr>
        <p:txBody>
          <a:bodyPr/>
          <a:lstStyle/>
          <a:p>
            <a:pPr algn="ctr"/>
            <a:r>
              <a:rPr lang="en-US" sz="8000" dirty="0" smtClean="0">
                <a:latin typeface="Roboto"/>
              </a:rPr>
              <a:t>The Cost and Financial Aid</a:t>
            </a:r>
            <a:endParaRPr lang="en-US" sz="8000" dirty="0">
              <a:latin typeface="Roboto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2"/>
    </mc:Choice>
    <mc:Fallback xmlns="">
      <p:transition spd="slow" advTm="3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The Cost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8734105"/>
              </p:ext>
            </p:extLst>
          </p:nvPr>
        </p:nvGraphicFramePr>
        <p:xfrm>
          <a:off x="733425" y="1847850"/>
          <a:ext cx="10514013" cy="311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671">
                  <a:extLst>
                    <a:ext uri="{9D8B030D-6E8A-4147-A177-3AD203B41FA5}">
                      <a16:colId xmlns:a16="http://schemas.microsoft.com/office/drawing/2014/main" val="60228337"/>
                    </a:ext>
                  </a:extLst>
                </a:gridCol>
                <a:gridCol w="3504671">
                  <a:extLst>
                    <a:ext uri="{9D8B030D-6E8A-4147-A177-3AD203B41FA5}">
                      <a16:colId xmlns:a16="http://schemas.microsoft.com/office/drawing/2014/main" val="3714039871"/>
                    </a:ext>
                  </a:extLst>
                </a:gridCol>
                <a:gridCol w="3504671">
                  <a:extLst>
                    <a:ext uri="{9D8B030D-6E8A-4147-A177-3AD203B41FA5}">
                      <a16:colId xmlns:a16="http://schemas.microsoft.com/office/drawing/2014/main" val="1891440841"/>
                    </a:ext>
                  </a:extLst>
                </a:gridCol>
              </a:tblGrid>
              <a:tr h="6223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8B1E41"/>
                          </a:solidFill>
                        </a:rPr>
                        <a:t>Commuter</a:t>
                      </a:r>
                      <a:endParaRPr lang="en-US" sz="2800" dirty="0">
                        <a:solidFill>
                          <a:srgbClr val="8B1E41"/>
                        </a:solidFill>
                      </a:endParaRPr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8B1E41"/>
                          </a:solidFill>
                        </a:rPr>
                        <a:t>Resident</a:t>
                      </a:r>
                      <a:endParaRPr lang="en-US" dirty="0">
                        <a:solidFill>
                          <a:srgbClr val="8B1E41"/>
                        </a:solidFill>
                      </a:endParaRPr>
                    </a:p>
                  </a:txBody>
                  <a:tcPr>
                    <a:solidFill>
                      <a:srgbClr val="D2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350348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rgbClr val="8B1E41"/>
                          </a:solidFill>
                        </a:rPr>
                        <a:t>Tuition</a:t>
                      </a:r>
                      <a:endParaRPr lang="en-US" sz="2400" b="1" u="sng" dirty="0">
                        <a:solidFill>
                          <a:srgbClr val="8B1E41"/>
                        </a:solidFill>
                      </a:endParaRPr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$8,400</a:t>
                      </a:r>
                      <a:endParaRPr lang="en-US" sz="2400" dirty="0"/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$8,400</a:t>
                      </a:r>
                      <a:endParaRPr lang="en-US" sz="2400" dirty="0"/>
                    </a:p>
                  </a:txBody>
                  <a:tcPr>
                    <a:solidFill>
                      <a:srgbClr val="D2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663576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rgbClr val="8B1E41"/>
                          </a:solidFill>
                        </a:rPr>
                        <a:t>Room</a:t>
                      </a:r>
                      <a:endParaRPr lang="en-US" sz="2400" b="1" u="sng" dirty="0">
                        <a:solidFill>
                          <a:srgbClr val="8B1E41"/>
                        </a:solidFill>
                      </a:endParaRPr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$0</a:t>
                      </a:r>
                      <a:endParaRPr lang="en-US" sz="2400" dirty="0"/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$5,000</a:t>
                      </a:r>
                      <a:endParaRPr lang="en-US" sz="2400" dirty="0"/>
                    </a:p>
                  </a:txBody>
                  <a:tcPr>
                    <a:solidFill>
                      <a:srgbClr val="D2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237628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rgbClr val="8B1E41"/>
                          </a:solidFill>
                        </a:rPr>
                        <a:t>Meal Plan</a:t>
                      </a:r>
                      <a:endParaRPr lang="en-US" sz="2400" b="1" u="sng" dirty="0">
                        <a:solidFill>
                          <a:srgbClr val="8B1E41"/>
                        </a:solidFill>
                      </a:endParaRPr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*Optional</a:t>
                      </a:r>
                      <a:endParaRPr lang="en-US" sz="2400" dirty="0"/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$3,700-$4,670</a:t>
                      </a:r>
                      <a:endParaRPr lang="en-US" sz="2400" dirty="0"/>
                    </a:p>
                  </a:txBody>
                  <a:tcPr>
                    <a:solidFill>
                      <a:srgbClr val="D2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909914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 smtClean="0">
                          <a:solidFill>
                            <a:srgbClr val="8B1E41"/>
                          </a:solidFill>
                        </a:rPr>
                        <a:t>Total</a:t>
                      </a:r>
                      <a:endParaRPr lang="en-US" sz="2400" b="1" u="sng" dirty="0">
                        <a:solidFill>
                          <a:srgbClr val="8B1E41"/>
                        </a:solidFill>
                      </a:endParaRPr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$8,400</a:t>
                      </a:r>
                      <a:endParaRPr lang="en-US" sz="2400" dirty="0"/>
                    </a:p>
                  </a:txBody>
                  <a:tcPr>
                    <a:solidFill>
                      <a:srgbClr val="D2D0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*$18,070</a:t>
                      </a:r>
                      <a:endParaRPr lang="en-US" sz="2400" dirty="0"/>
                    </a:p>
                  </a:txBody>
                  <a:tcPr>
                    <a:solidFill>
                      <a:srgbClr val="D2D0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082237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1"/>
    </mc:Choice>
    <mc:Fallback xmlns="">
      <p:transition spd="slow" advTm="6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28950" y="1100139"/>
            <a:ext cx="9296400" cy="5500685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Roboto"/>
              </a:rPr>
              <a:t>FAFSA = Free Application for Federal Student Aid</a:t>
            </a:r>
            <a:endParaRPr lang="en-US" sz="1800" dirty="0" smtClean="0">
              <a:latin typeface="Roboto"/>
            </a:endParaRPr>
          </a:p>
          <a:p>
            <a:pPr lvl="1"/>
            <a:r>
              <a:rPr lang="en-US" sz="1800" dirty="0" smtClean="0">
                <a:latin typeface="Roboto"/>
              </a:rPr>
              <a:t>October 1 – May 15</a:t>
            </a:r>
          </a:p>
          <a:p>
            <a:pPr marL="457200" lvl="1" indent="0">
              <a:buNone/>
            </a:pPr>
            <a:endParaRPr lang="en-US" sz="1800" dirty="0" smtClean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Scholarships</a:t>
            </a:r>
          </a:p>
          <a:p>
            <a:pPr lvl="1"/>
            <a:r>
              <a:rPr lang="en-US" sz="2000" dirty="0" smtClean="0">
                <a:latin typeface="Roboto"/>
              </a:rPr>
              <a:t>Internal and external</a:t>
            </a:r>
          </a:p>
          <a:p>
            <a:pPr marL="457200" lvl="1" indent="0">
              <a:buNone/>
            </a:pPr>
            <a:endParaRPr lang="en-US" sz="2000" dirty="0" smtClean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Grants</a:t>
            </a:r>
          </a:p>
          <a:p>
            <a:pPr lvl="1"/>
            <a:r>
              <a:rPr lang="en-US" sz="2000" dirty="0" smtClean="0">
                <a:latin typeface="Roboto"/>
              </a:rPr>
              <a:t>Stevens Grant</a:t>
            </a:r>
          </a:p>
          <a:p>
            <a:pPr marL="457200" lvl="1" indent="0">
              <a:buNone/>
            </a:pPr>
            <a:endParaRPr lang="en-US" sz="2000" dirty="0" smtClean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Loans</a:t>
            </a:r>
          </a:p>
          <a:p>
            <a:pPr marL="457200" lvl="1" indent="0">
              <a:buNone/>
            </a:pPr>
            <a:endParaRPr lang="en-US" sz="1800" dirty="0" smtClean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554097" y="446091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How to pay for college</a:t>
            </a:r>
            <a:endParaRPr lang="en-US" sz="36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7029450" y="1285875"/>
            <a:ext cx="3981450" cy="48910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SzPct val="160000"/>
              <a:buFontTx/>
              <a:buBlip>
                <a:blip r:embed="rId5"/>
              </a:buBlip>
              <a:defRPr sz="28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1pPr>
            <a:lvl2pPr marL="914400" indent="-4572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8B1E41"/>
              </a:buClr>
              <a:buSzPct val="160000"/>
              <a:buFont typeface="Arial" panose="020B0604020202020204" pitchFamily="34" charset="0"/>
              <a:buChar char="•"/>
              <a:defRPr sz="24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1E41"/>
              </a:buClr>
              <a:buSzPct val="125000"/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Roboto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6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73"/>
    </mc:Choice>
    <mc:Fallback xmlns="">
      <p:transition spd="slow" advTm="144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3200" y="1285875"/>
            <a:ext cx="9315450" cy="546735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 smtClean="0">
                <a:latin typeface="Roboto"/>
              </a:rPr>
              <a:t>Must file the FAFSA</a:t>
            </a:r>
          </a:p>
          <a:p>
            <a:pPr marL="0" indent="0">
              <a:buNone/>
            </a:pPr>
            <a:endParaRPr lang="en-US" sz="3200" dirty="0" smtClean="0">
              <a:latin typeface="Roboto"/>
            </a:endParaRPr>
          </a:p>
          <a:p>
            <a:r>
              <a:rPr lang="en-US" sz="3200" dirty="0" smtClean="0">
                <a:latin typeface="Roboto"/>
              </a:rPr>
              <a:t>If Pell Grant eligible = Stevens Grant eligible</a:t>
            </a:r>
          </a:p>
          <a:p>
            <a:pPr marL="0" indent="0">
              <a:buNone/>
            </a:pPr>
            <a:endParaRPr lang="en-US" sz="3200" dirty="0" smtClean="0">
              <a:latin typeface="Roboto"/>
            </a:endParaRPr>
          </a:p>
          <a:p>
            <a:r>
              <a:rPr lang="en-US" sz="3200" dirty="0" smtClean="0">
                <a:latin typeface="Roboto"/>
              </a:rPr>
              <a:t>Grant can cover completely OR reduce the cost of –</a:t>
            </a:r>
          </a:p>
          <a:p>
            <a:pPr lvl="1"/>
            <a:r>
              <a:rPr lang="en-US" sz="2800" dirty="0" smtClean="0">
                <a:latin typeface="Roboto"/>
              </a:rPr>
              <a:t>Textbooks</a:t>
            </a:r>
          </a:p>
          <a:p>
            <a:pPr lvl="1"/>
            <a:r>
              <a:rPr lang="en-US" sz="2800" dirty="0" smtClean="0">
                <a:latin typeface="Roboto"/>
              </a:rPr>
              <a:t>Tools </a:t>
            </a:r>
          </a:p>
          <a:p>
            <a:pPr marL="457200" lvl="1" indent="0">
              <a:buNone/>
            </a:pPr>
            <a:endParaRPr lang="en-US" dirty="0">
              <a:latin typeface="Roboto"/>
            </a:endParaRPr>
          </a:p>
          <a:p>
            <a:pPr marL="457200" lvl="1" indent="0">
              <a:buNone/>
            </a:pPr>
            <a:endParaRPr lang="en-US" dirty="0">
              <a:latin typeface="Roboto"/>
            </a:endParaRP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638362" y="51276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The Stevens Grant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2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70"/>
    </mc:Choice>
    <mc:Fallback xmlns="">
      <p:transition spd="slow" advTm="51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0306" y="2461490"/>
            <a:ext cx="11911694" cy="2370138"/>
          </a:xfrm>
        </p:spPr>
        <p:txBody>
          <a:bodyPr/>
          <a:lstStyle/>
          <a:p>
            <a:r>
              <a:rPr lang="en-US" sz="8000" dirty="0" smtClean="0">
                <a:latin typeface="Roboto"/>
              </a:rPr>
              <a:t>Applying to Thaddeus Stevens College of Technology</a:t>
            </a:r>
            <a:endParaRPr lang="en-US" sz="8000" dirty="0">
              <a:latin typeface="Roboto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2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3"/>
    </mc:Choice>
    <mc:Fallback xmlns="">
      <p:transition spd="slow" advTm="11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>
                <a:latin typeface="Roboto"/>
              </a:rPr>
              <a:t>Online application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>
                <a:latin typeface="Roboto"/>
              </a:rPr>
              <a:t>Application fee or fee waiver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>
                <a:latin typeface="Roboto"/>
              </a:rPr>
              <a:t>Official high school transcript/GED scores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>
                <a:latin typeface="Roboto"/>
              </a:rPr>
              <a:t>SAT/ACT scores (optional)</a:t>
            </a: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638362" y="479635"/>
            <a:ext cx="7704454" cy="432115"/>
          </a:xfrm>
        </p:spPr>
        <p:txBody>
          <a:bodyPr/>
          <a:lstStyle/>
          <a:p>
            <a:r>
              <a:rPr lang="en-US" sz="4000" dirty="0" smtClean="0"/>
              <a:t>The steps to apply</a:t>
            </a:r>
            <a:endParaRPr lang="en-US" sz="4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47"/>
    </mc:Choice>
    <mc:Fallback xmlns="">
      <p:transition spd="slow" advTm="51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4" y="686403"/>
            <a:ext cx="11782425" cy="52667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42673">
            <a:off x="1438275" y="4744473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Roboto"/>
              </a:rPr>
              <a:t>Greiner Center for Advanced Manufacturing</a:t>
            </a:r>
            <a:endParaRPr lang="en-US" b="1" dirty="0">
              <a:latin typeface="Robot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1836" y="351928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Roboto"/>
              </a:rPr>
              <a:t>Main Campus</a:t>
            </a:r>
            <a:endParaRPr lang="en-US" b="1" dirty="0">
              <a:latin typeface="Robot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96451" y="814777"/>
            <a:ext cx="1914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Roboto"/>
              </a:rPr>
              <a:t>Colonial Village </a:t>
            </a:r>
          </a:p>
          <a:p>
            <a:pPr algn="ctr"/>
            <a:r>
              <a:rPr lang="en-US" b="1" dirty="0" smtClean="0">
                <a:latin typeface="Roboto"/>
              </a:rPr>
              <a:t>location</a:t>
            </a:r>
            <a:endParaRPr lang="en-US" b="1" dirty="0">
              <a:latin typeface="Robot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9626" y="2318268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Roboto"/>
              </a:rPr>
              <a:t>Thaddeus Stevens On Orange</a:t>
            </a:r>
            <a:endParaRPr lang="en-US" b="1" dirty="0">
              <a:latin typeface="Roboto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78"/>
    </mc:Choice>
    <mc:Fallback xmlns="">
      <p:transition spd="slow" advTm="55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Apply as soon as possible</a:t>
            </a:r>
          </a:p>
          <a:p>
            <a:r>
              <a:rPr lang="en-US" dirty="0" smtClean="0">
                <a:latin typeface="Roboto"/>
              </a:rPr>
              <a:t>Submit transcript</a:t>
            </a:r>
          </a:p>
          <a:p>
            <a:r>
              <a:rPr lang="en-US" dirty="0" smtClean="0">
                <a:latin typeface="Roboto"/>
              </a:rPr>
              <a:t>Submit application fee or waiver</a:t>
            </a:r>
          </a:p>
          <a:p>
            <a:pPr marL="0" indent="0">
              <a:buNone/>
            </a:pP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Timeline – Seniors &amp; High School Graduates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6"/>
    </mc:Choice>
    <mc:Fallback xmlns="">
      <p:transition spd="slow" advTm="2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Email</a:t>
            </a:r>
          </a:p>
          <a:p>
            <a:pPr lvl="1"/>
            <a:r>
              <a:rPr lang="en-US" dirty="0" smtClean="0">
                <a:latin typeface="Roboto"/>
                <a:hlinkClick r:id="rId4"/>
              </a:rPr>
              <a:t>Admissions@stevenscollege.edu</a:t>
            </a:r>
            <a:endParaRPr lang="en-US" dirty="0" smtClean="0">
              <a:latin typeface="Roboto"/>
            </a:endParaRPr>
          </a:p>
          <a:p>
            <a:pPr marL="457200" lvl="1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File upload</a:t>
            </a:r>
          </a:p>
          <a:p>
            <a:pPr marL="0" indent="0">
              <a:buNone/>
            </a:pPr>
            <a:endParaRPr lang="en-US" dirty="0">
              <a:latin typeface="Roboto"/>
            </a:endParaRPr>
          </a:p>
          <a:p>
            <a:r>
              <a:rPr lang="en-US" dirty="0" err="1" smtClean="0">
                <a:latin typeface="Roboto"/>
              </a:rPr>
              <a:t>Naviance</a:t>
            </a:r>
            <a:r>
              <a:rPr lang="en-US" dirty="0" smtClean="0">
                <a:latin typeface="Roboto"/>
              </a:rPr>
              <a:t>/Parchment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How to submit items?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9"/>
    </mc:Choice>
    <mc:Fallback xmlns="">
      <p:transition spd="slow" advTm="43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Roboto"/>
              </a:rPr>
              <a:t>Applications </a:t>
            </a:r>
            <a:r>
              <a:rPr lang="en-US" dirty="0" smtClean="0">
                <a:latin typeface="Roboto"/>
              </a:rPr>
              <a:t>now open </a:t>
            </a: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Submit transcript</a:t>
            </a:r>
          </a:p>
          <a:p>
            <a:r>
              <a:rPr lang="en-US" dirty="0" smtClean="0">
                <a:latin typeface="Roboto"/>
              </a:rPr>
              <a:t>Submit application fee or waiver</a:t>
            </a:r>
            <a:endParaRPr lang="en-US" dirty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Timeline - Underclassmen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3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8"/>
    </mc:Choice>
    <mc:Fallback xmlns="">
      <p:transition spd="slow" advTm="16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0524" y="3814040"/>
            <a:ext cx="9090515" cy="2370138"/>
          </a:xfrm>
        </p:spPr>
        <p:txBody>
          <a:bodyPr/>
          <a:lstStyle/>
          <a:p>
            <a:r>
              <a:rPr lang="en-US" sz="9600" dirty="0" smtClean="0">
                <a:latin typeface="Roboto"/>
              </a:rPr>
              <a:t>Questions?</a:t>
            </a:r>
            <a:endParaRPr lang="en-US" sz="9600" dirty="0">
              <a:latin typeface="Roboto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7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6"/>
    </mc:Choice>
    <mc:Fallback xmlns="">
      <p:transition spd="slow" advTm="2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Roboto"/>
              </a:rPr>
              <a:t>Admissions questions</a:t>
            </a:r>
          </a:p>
          <a:p>
            <a:pPr lvl="1"/>
            <a:r>
              <a:rPr lang="en-US" dirty="0" smtClean="0">
                <a:latin typeface="Roboto"/>
              </a:rPr>
              <a:t>Admissions@stevenscollege.edu</a:t>
            </a:r>
          </a:p>
          <a:p>
            <a:pPr marL="457200" lvl="1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Financial aid questions</a:t>
            </a:r>
          </a:p>
          <a:p>
            <a:pPr lvl="1"/>
            <a:r>
              <a:rPr lang="en-US" dirty="0" smtClean="0">
                <a:latin typeface="Roboto"/>
              </a:rPr>
              <a:t>Financialaid@stevenscollege.edu</a:t>
            </a:r>
          </a:p>
          <a:p>
            <a:pPr marL="457200" lvl="1" indent="0">
              <a:buNone/>
            </a:pPr>
            <a:endParaRPr lang="en-US" dirty="0" smtClean="0">
              <a:latin typeface="Roboto"/>
            </a:endParaRPr>
          </a:p>
          <a:p>
            <a:r>
              <a:rPr lang="en-US" dirty="0" smtClean="0">
                <a:latin typeface="Roboto"/>
              </a:rPr>
              <a:t>Program of study questions</a:t>
            </a:r>
          </a:p>
          <a:p>
            <a:pPr lvl="1"/>
            <a:r>
              <a:rPr lang="en-US" dirty="0" smtClean="0">
                <a:latin typeface="Roboto"/>
              </a:rPr>
              <a:t>Admissions@stevenscollege.edu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80"/>
    </mc:Choice>
    <mc:Fallback xmlns="">
      <p:transition spd="slow" advTm="6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90524" y="3814040"/>
            <a:ext cx="9090515" cy="2370138"/>
          </a:xfrm>
        </p:spPr>
        <p:txBody>
          <a:bodyPr/>
          <a:lstStyle/>
          <a:p>
            <a:r>
              <a:rPr lang="en-US" sz="9600" dirty="0" smtClean="0">
                <a:latin typeface="Roboto"/>
              </a:rPr>
              <a:t>Thank you!</a:t>
            </a:r>
            <a:endParaRPr lang="en-US" sz="9600" dirty="0">
              <a:latin typeface="Roboto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7"/>
    </mc:Choice>
    <mc:Fallback xmlns="">
      <p:transition spd="slow" advTm="19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1114426" y="4395065"/>
            <a:ext cx="9090515" cy="1186585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/>
              </a:rPr>
              <a:t>The options</a:t>
            </a:r>
            <a:endParaRPr lang="en-US" sz="7200" dirty="0">
              <a:latin typeface="Roboto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"/>
    </mc:Choice>
    <mc:Fallback xmlns="">
      <p:transition spd="slow" advTm="9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1750" y="1285875"/>
            <a:ext cx="5276850" cy="489109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Roboto"/>
              </a:rPr>
              <a:t>Associate’s degrees</a:t>
            </a:r>
          </a:p>
          <a:p>
            <a:pPr lvl="1"/>
            <a:r>
              <a:rPr lang="en-US" dirty="0" smtClean="0">
                <a:latin typeface="Roboto"/>
              </a:rPr>
              <a:t>2 years</a:t>
            </a:r>
          </a:p>
          <a:p>
            <a:r>
              <a:rPr lang="en-US" sz="3200" dirty="0" smtClean="0">
                <a:latin typeface="Roboto"/>
              </a:rPr>
              <a:t>Certificates</a:t>
            </a:r>
          </a:p>
          <a:p>
            <a:pPr lvl="1"/>
            <a:r>
              <a:rPr lang="en-US" dirty="0" smtClean="0">
                <a:latin typeface="Roboto"/>
              </a:rPr>
              <a:t>1 year</a:t>
            </a:r>
          </a:p>
          <a:p>
            <a:r>
              <a:rPr lang="en-US" sz="3200" dirty="0" smtClean="0">
                <a:latin typeface="Roboto"/>
              </a:rPr>
              <a:t>Short term </a:t>
            </a:r>
          </a:p>
          <a:p>
            <a:pPr lvl="1"/>
            <a:r>
              <a:rPr lang="en-US" dirty="0" smtClean="0">
                <a:latin typeface="Roboto"/>
              </a:rPr>
              <a:t>Weeks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49322" y="49371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Types of programs</a:t>
            </a:r>
            <a:endParaRPr lang="en-US" sz="3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28"/>
    </mc:Choice>
    <mc:Fallback xmlns="">
      <p:transition spd="slow" advTm="20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1750" y="1285875"/>
            <a:ext cx="5276850" cy="489109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Roboto"/>
              </a:rPr>
              <a:t>Production welding</a:t>
            </a:r>
          </a:p>
          <a:p>
            <a:pPr lvl="1"/>
            <a:r>
              <a:rPr lang="en-US" dirty="0" smtClean="0">
                <a:latin typeface="Roboto"/>
              </a:rPr>
              <a:t>6 weeks</a:t>
            </a:r>
          </a:p>
          <a:p>
            <a:r>
              <a:rPr lang="en-US" sz="2400" dirty="0" smtClean="0">
                <a:latin typeface="Roboto"/>
              </a:rPr>
              <a:t>Facilities maintenance </a:t>
            </a:r>
          </a:p>
          <a:p>
            <a:pPr lvl="1"/>
            <a:r>
              <a:rPr lang="en-US" sz="2000" dirty="0" smtClean="0">
                <a:latin typeface="Roboto"/>
              </a:rPr>
              <a:t>24 weeks</a:t>
            </a:r>
          </a:p>
          <a:p>
            <a:pPr marL="457200" lvl="1" indent="0">
              <a:buNone/>
            </a:pPr>
            <a:endParaRPr lang="en-US" sz="2000" dirty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Who to contact?</a:t>
            </a:r>
          </a:p>
          <a:p>
            <a:pPr lvl="1"/>
            <a:r>
              <a:rPr lang="en-US" dirty="0" smtClean="0">
                <a:latin typeface="Roboto"/>
              </a:rPr>
              <a:t>Amy Welsh</a:t>
            </a:r>
          </a:p>
          <a:p>
            <a:pPr lvl="1"/>
            <a:r>
              <a:rPr lang="en-US" dirty="0" smtClean="0">
                <a:latin typeface="Roboto"/>
              </a:rPr>
              <a:t>717-391-6950</a:t>
            </a:r>
          </a:p>
          <a:p>
            <a:pPr lvl="1"/>
            <a:r>
              <a:rPr lang="en-US" dirty="0" smtClean="0">
                <a:latin typeface="Roboto"/>
              </a:rPr>
              <a:t>welsh@stevenscollege.edu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49322" y="49371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Short term </a:t>
            </a:r>
            <a:endParaRPr lang="en-US" sz="3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74"/>
    </mc:Choice>
    <mc:Fallback xmlns="">
      <p:transition spd="slow" advTm="46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1750" y="1285875"/>
            <a:ext cx="7581900" cy="489109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Roboto"/>
              </a:rPr>
              <a:t>Electrical Construction and Maintenance</a:t>
            </a:r>
          </a:p>
          <a:p>
            <a:pPr lvl="1"/>
            <a:r>
              <a:rPr lang="en-US" sz="2000" dirty="0" smtClean="0">
                <a:latin typeface="Roboto"/>
              </a:rPr>
              <a:t>1 year or 9 months</a:t>
            </a:r>
          </a:p>
          <a:p>
            <a:pPr marL="0" indent="0">
              <a:buNone/>
            </a:pPr>
            <a:endParaRPr lang="en-US" sz="1800" dirty="0" smtClean="0">
              <a:latin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49322" y="49371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Certificates</a:t>
            </a:r>
            <a:endParaRPr lang="en-US" sz="3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8"/>
    </mc:Choice>
    <mc:Fallback xmlns="">
      <p:transition spd="slow" advTm="19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71750" y="1285875"/>
            <a:ext cx="5276850" cy="489109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Roboto"/>
              </a:rPr>
              <a:t>Two year time frame</a:t>
            </a:r>
          </a:p>
          <a:p>
            <a:pPr lvl="1"/>
            <a:r>
              <a:rPr lang="en-US" sz="1800" dirty="0" smtClean="0">
                <a:latin typeface="Roboto"/>
              </a:rPr>
              <a:t>Associate’s of Applied Science</a:t>
            </a:r>
          </a:p>
          <a:p>
            <a:pPr marL="457200" lvl="1" indent="0">
              <a:buNone/>
            </a:pPr>
            <a:endParaRPr lang="en-US" sz="1800" dirty="0" smtClean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Full time</a:t>
            </a:r>
          </a:p>
          <a:p>
            <a:pPr lvl="1"/>
            <a:r>
              <a:rPr lang="en-US" sz="1800" dirty="0" smtClean="0">
                <a:latin typeface="Roboto"/>
              </a:rPr>
              <a:t>Monday – Friday</a:t>
            </a:r>
          </a:p>
          <a:p>
            <a:pPr marL="457200" lvl="1" indent="0">
              <a:buNone/>
            </a:pPr>
            <a:endParaRPr lang="en-US" sz="1800" dirty="0" smtClean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Day time</a:t>
            </a:r>
          </a:p>
          <a:p>
            <a:pPr lvl="1"/>
            <a:r>
              <a:rPr lang="en-US" sz="1800" dirty="0" smtClean="0">
                <a:latin typeface="Roboto"/>
              </a:rPr>
              <a:t>Classes occur between 7:30 a.m. and 4:30 p.m.</a:t>
            </a:r>
          </a:p>
          <a:p>
            <a:pPr lvl="1"/>
            <a:r>
              <a:rPr lang="en-US" sz="1800" dirty="0" smtClean="0">
                <a:latin typeface="Roboto"/>
              </a:rPr>
              <a:t>Occasional evening section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>
          <a:xfrm>
            <a:off x="3449322" y="493716"/>
            <a:ext cx="7704454" cy="432115"/>
          </a:xfrm>
        </p:spPr>
        <p:txBody>
          <a:bodyPr/>
          <a:lstStyle/>
          <a:p>
            <a:pPr algn="ctr"/>
            <a:r>
              <a:rPr lang="en-US" sz="3600" dirty="0" smtClean="0"/>
              <a:t>Associate degrees</a:t>
            </a:r>
            <a:endParaRPr lang="en-US" sz="3600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7639050" y="1285875"/>
            <a:ext cx="5105400" cy="489109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SzPct val="160000"/>
              <a:buFontTx/>
              <a:buBlip>
                <a:blip r:embed="rId4"/>
              </a:buBlip>
              <a:defRPr sz="28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1pPr>
            <a:lvl2pPr marL="914400" indent="-4572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rgbClr val="8B1E41"/>
              </a:buClr>
              <a:buSzPct val="160000"/>
              <a:buFont typeface="Arial" panose="020B0604020202020204" pitchFamily="34" charset="0"/>
              <a:buChar char="•"/>
              <a:defRPr sz="24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B1E41"/>
              </a:buClr>
              <a:buSzPct val="125000"/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5C4A26"/>
                </a:solidFill>
                <a:latin typeface="Rubik Medium" panose="02000604000000020004" pitchFamily="2" charset="-79"/>
                <a:ea typeface="+mn-ea"/>
                <a:cs typeface="Rubik Medium" panose="02000604000000020004" pitchFamily="2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Roboto"/>
              </a:rPr>
              <a:t>Hands on</a:t>
            </a:r>
          </a:p>
          <a:p>
            <a:pPr marL="0" indent="0">
              <a:buNone/>
            </a:pPr>
            <a:endParaRPr lang="en-US" sz="2400" dirty="0" smtClean="0">
              <a:latin typeface="Roboto"/>
            </a:endParaRPr>
          </a:p>
          <a:p>
            <a:r>
              <a:rPr lang="en-US" sz="2400" dirty="0" smtClean="0">
                <a:latin typeface="Roboto"/>
              </a:rPr>
              <a:t>Small class size</a:t>
            </a:r>
          </a:p>
          <a:p>
            <a:pPr lvl="1"/>
            <a:r>
              <a:rPr lang="en-US" sz="1800" dirty="0" smtClean="0">
                <a:latin typeface="Roboto"/>
              </a:rPr>
              <a:t>25 students per program</a:t>
            </a:r>
          </a:p>
          <a:p>
            <a:pPr marL="457200" lvl="1" indent="0">
              <a:buNone/>
            </a:pPr>
            <a:endParaRPr lang="en-US" sz="1800" dirty="0" smtClean="0">
              <a:latin typeface="Roboto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94"/>
    </mc:Choice>
    <mc:Fallback xmlns="">
      <p:transition spd="slow" advTm="58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1114426" y="4395065"/>
            <a:ext cx="9090515" cy="1186585"/>
          </a:xfrm>
        </p:spPr>
        <p:txBody>
          <a:bodyPr/>
          <a:lstStyle/>
          <a:p>
            <a:pPr algn="ctr"/>
            <a:r>
              <a:rPr lang="en-US" sz="7200" dirty="0" smtClean="0">
                <a:latin typeface="Roboto"/>
              </a:rPr>
              <a:t>What to study</a:t>
            </a:r>
            <a:endParaRPr lang="en-US" sz="7200" dirty="0">
              <a:latin typeface="Roboto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5"/>
    </mc:Choice>
    <mc:Fallback xmlns="">
      <p:transition spd="slow" advTm="9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B036ADB9E244498959CCA70901171F" ma:contentTypeVersion="17" ma:contentTypeDescription="Create a new document." ma:contentTypeScope="" ma:versionID="2590c8929c0c43e7a98e3b00681437b9">
  <xsd:schema xmlns:xsd="http://www.w3.org/2001/XMLSchema" xmlns:xs="http://www.w3.org/2001/XMLSchema" xmlns:p="http://schemas.microsoft.com/office/2006/metadata/properties" xmlns:ns2="3eae8556-8a2c-4d7c-969f-6d24194e2fd5" xmlns:ns3="152bfa0b-7b24-4264-8057-4c91ba0ac130" targetNamespace="http://schemas.microsoft.com/office/2006/metadata/properties" ma:root="true" ma:fieldsID="cb1d7a98597e91885730d4ffff81cf0e" ns2:_="" ns3:_="">
    <xsd:import namespace="3eae8556-8a2c-4d7c-969f-6d24194e2fd5"/>
    <xsd:import namespace="152bfa0b-7b24-4264-8057-4c91ba0ac1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Thumbnai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ae8556-8a2c-4d7c-969f-6d24194e2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bdce2d0e-88cf-432e-9e25-10c0edd8a1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Thumbnail" ma:index="22" nillable="true" ma:displayName="Thumbnail" ma:format="Thumbnail" ma:internalName="Thumbnail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2bfa0b-7b24-4264-8057-4c91ba0ac13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1ffb392-282b-4f32-8571-a9f00adf319f}" ma:internalName="TaxCatchAll" ma:showField="CatchAllData" ma:web="152bfa0b-7b24-4264-8057-4c91ba0ac1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AF7910-B859-497F-8EE7-6B2F4AE3F714}"/>
</file>

<file path=customXml/itemProps2.xml><?xml version="1.0" encoding="utf-8"?>
<ds:datastoreItem xmlns:ds="http://schemas.openxmlformats.org/officeDocument/2006/customXml" ds:itemID="{45153479-8E94-4A21-A918-585FD64010B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3016</TotalTime>
  <Words>508</Words>
  <Application>Microsoft Office PowerPoint</Application>
  <PresentationFormat>Widescreen</PresentationFormat>
  <Paragraphs>196</Paragraphs>
  <Slides>35</Slides>
  <Notes>2</Notes>
  <HiddenSlides>0</HiddenSlides>
  <MMClips>35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Courier New</vt:lpstr>
      <vt:lpstr>Nexa Bold</vt:lpstr>
      <vt:lpstr>Roboto</vt:lpstr>
      <vt:lpstr>Rubik</vt:lpstr>
      <vt:lpstr>Rubik Medium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Thaddeus Stevens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Aurand, Adam</dc:creator>
  <cp:lastModifiedBy>Dancause, Megan</cp:lastModifiedBy>
  <cp:revision>186</cp:revision>
  <dcterms:created xsi:type="dcterms:W3CDTF">2018-03-29T14:41:28Z</dcterms:created>
  <dcterms:modified xsi:type="dcterms:W3CDTF">2020-08-26T14:36:33Z</dcterms:modified>
</cp:coreProperties>
</file>